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55" r:id="rId3"/>
    <p:sldId id="352" r:id="rId4"/>
    <p:sldId id="353" r:id="rId5"/>
    <p:sldId id="284" r:id="rId6"/>
    <p:sldId id="288" r:id="rId7"/>
    <p:sldId id="286" r:id="rId8"/>
    <p:sldId id="290" r:id="rId9"/>
    <p:sldId id="292" r:id="rId10"/>
    <p:sldId id="293" r:id="rId11"/>
    <p:sldId id="315" r:id="rId12"/>
    <p:sldId id="297" r:id="rId13"/>
    <p:sldId id="326" r:id="rId14"/>
    <p:sldId id="300" r:id="rId15"/>
    <p:sldId id="299" r:id="rId16"/>
    <p:sldId id="302" r:id="rId17"/>
    <p:sldId id="303" r:id="rId18"/>
    <p:sldId id="305" r:id="rId19"/>
    <p:sldId id="347" r:id="rId20"/>
    <p:sldId id="330" r:id="rId21"/>
    <p:sldId id="334" r:id="rId22"/>
    <p:sldId id="337" r:id="rId23"/>
    <p:sldId id="344" r:id="rId24"/>
    <p:sldId id="336" r:id="rId25"/>
    <p:sldId id="339" r:id="rId26"/>
    <p:sldId id="335" r:id="rId27"/>
    <p:sldId id="348" r:id="rId28"/>
    <p:sldId id="322" r:id="rId29"/>
    <p:sldId id="323" r:id="rId30"/>
    <p:sldId id="333" r:id="rId31"/>
    <p:sldId id="350" r:id="rId32"/>
    <p:sldId id="340" r:id="rId33"/>
    <p:sldId id="338" r:id="rId34"/>
    <p:sldId id="332" r:id="rId35"/>
    <p:sldId id="296" r:id="rId36"/>
    <p:sldId id="351" r:id="rId37"/>
    <p:sldId id="343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096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0F712-F9C0-3A47-A134-2FDD7C555A19}" type="datetimeFigureOut">
              <a:rPr lang="en-US" smtClean="0"/>
              <a:t>2/20/13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3D75C-E03C-E94F-9E05-9D5F1DA8E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0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7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0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1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1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6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2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3BF22-EB4B-874F-853C-83B80D75FC7B}" type="datetimeFigureOut">
              <a:rPr lang="en-US" smtClean="0"/>
              <a:t>2/20/13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0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jp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9" Type="http://schemas.openxmlformats.org/officeDocument/2006/relationships/image" Target="../media/image36.jpe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3.jpeg"/><Relationship Id="rId5" Type="http://schemas.openxmlformats.org/officeDocument/2006/relationships/image" Target="../media/image30.jpeg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3.jpeg"/><Relationship Id="rId1" Type="http://schemas.openxmlformats.org/officeDocument/2006/relationships/tags" Target="../tags/tag32.x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3.jpeg"/><Relationship Id="rId1" Type="http://schemas.openxmlformats.org/officeDocument/2006/relationships/tags" Target="../tags/tag33.x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33.jpeg"/><Relationship Id="rId1" Type="http://schemas.openxmlformats.org/officeDocument/2006/relationships/tags" Target="../tags/tag34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4557"/>
            <a:ext cx="7772400" cy="200589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/>
                <a:cs typeface="Book Antiqua"/>
              </a:rPr>
              <a:t>MASTERPIECES OF WESTERN </a:t>
            </a:r>
            <a:r>
              <a:rPr lang="en-US" sz="4000" dirty="0" smtClean="0">
                <a:solidFill>
                  <a:schemeClr val="bg1"/>
                </a:solidFill>
                <a:latin typeface="Book Antiqua"/>
                <a:cs typeface="Book Antiqua"/>
              </a:rPr>
              <a:t>ART</a:t>
            </a:r>
            <a: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  <a:t/>
            </a:r>
            <a:b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</a:br>
            <a:r>
              <a:rPr lang="en-US" sz="4000" dirty="0">
                <a:solidFill>
                  <a:schemeClr val="bg1"/>
                </a:solidFill>
                <a:latin typeface="Book Antiqua"/>
                <a:cs typeface="Book Antiqua"/>
              </a:rPr>
              <a:t>Art Humanities W1121 Section </a:t>
            </a:r>
            <a:r>
              <a:rPr lang="en-US" sz="4000" dirty="0" smtClean="0">
                <a:solidFill>
                  <a:schemeClr val="bg1"/>
                </a:solidFill>
                <a:latin typeface="Book Antiqua"/>
                <a:cs typeface="Book Antiqua"/>
              </a:rPr>
              <a:t>15</a:t>
            </a:r>
            <a: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  <a:t/>
            </a:r>
            <a:b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Book Antiqua"/>
                <a:cs typeface="Book Antiqua"/>
              </a:rPr>
              <a:t>Raphael</a:t>
            </a:r>
          </a:p>
          <a:p>
            <a:r>
              <a:rPr lang="en-US" dirty="0" smtClean="0">
                <a:solidFill>
                  <a:schemeClr val="bg1"/>
                </a:solidFill>
                <a:latin typeface="Book Antiqua"/>
                <a:cs typeface="Book Antiqua"/>
              </a:rPr>
              <a:t>(Part 2)</a:t>
            </a:r>
            <a:endParaRPr lang="en-US" dirty="0">
              <a:solidFill>
                <a:schemeClr val="bg1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65337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6371" name="Picture 3" descr="item_46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638"/>
            <a:ext cx="8282383" cy="614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25600" y="6423831"/>
            <a:ext cx="40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 </a:t>
            </a:r>
            <a:r>
              <a:rPr lang="en-US" i="1" dirty="0" err="1" smtClean="0">
                <a:solidFill>
                  <a:srgbClr val="FFFFFF"/>
                </a:solidFill>
              </a:rPr>
              <a:t>Disputa</a:t>
            </a:r>
            <a:r>
              <a:rPr lang="en-US" i="1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(Theology) 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45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pic>
        <p:nvPicPr>
          <p:cNvPr id="90115" name="Picture 3" descr="item_41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30" y="274638"/>
            <a:ext cx="7678729" cy="6015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58763" y="6289875"/>
            <a:ext cx="5735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Jurisprudence</a:t>
            </a:r>
            <a:r>
              <a:rPr lang="en-US" dirty="0" smtClean="0">
                <a:solidFill>
                  <a:srgbClr val="FFFFFF"/>
                </a:solidFill>
              </a:rPr>
              <a:t> (Law)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item_46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91" y="194897"/>
            <a:ext cx="6656393" cy="5751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09144" y="6266829"/>
            <a:ext cx="198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Vault: general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1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pic>
        <p:nvPicPr>
          <p:cNvPr id="86019" name="Picture 3" descr="item_139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35" y="274638"/>
            <a:ext cx="6111559" cy="593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93197" y="636709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The Papal </a:t>
            </a:r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rms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8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pic>
        <p:nvPicPr>
          <p:cNvPr id="144387" name="Picture 3" descr="item_420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55" y="274638"/>
            <a:ext cx="6134516" cy="5792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43832" y="6283541"/>
            <a:ext cx="120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Philosophy</a:t>
            </a:r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86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pic>
        <p:nvPicPr>
          <p:cNvPr id="143363" name="Picture 3" descr="item_459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18" y="274637"/>
            <a:ext cx="5599659" cy="5722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44594" y="6199983"/>
            <a:ext cx="84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Poetry</a:t>
            </a:r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8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pic>
        <p:nvPicPr>
          <p:cNvPr id="145411" name="Picture 3" descr="item_429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71" y="274638"/>
            <a:ext cx="6082807" cy="578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10921" y="6183271"/>
            <a:ext cx="228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Theology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4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pic>
        <p:nvPicPr>
          <p:cNvPr id="146435" name="Picture 3" descr="item_43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89" y="295829"/>
            <a:ext cx="5892915" cy="5809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09906" y="6216694"/>
            <a:ext cx="152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Jurisprudence</a:t>
            </a:r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4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pic>
        <p:nvPicPr>
          <p:cNvPr id="147459" name="Picture 3" descr="item_46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934" y="274638"/>
            <a:ext cx="4397629" cy="579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09906" y="6266829"/>
            <a:ext cx="158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Adam and Eve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96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AFQMCX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4" y="317457"/>
            <a:ext cx="7576094" cy="605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60044" y="6367809"/>
            <a:ext cx="442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School of Athens </a:t>
            </a:r>
            <a:r>
              <a:rPr lang="en-US" dirty="0" smtClean="0">
                <a:solidFill>
                  <a:srgbClr val="FFFFFF"/>
                </a:solidFill>
              </a:rPr>
              <a:t>(Philosophy)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7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LA_ARCHIVES_10397799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73" y="321734"/>
            <a:ext cx="5627192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000" y="6160533"/>
            <a:ext cx="299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Raphael, </a:t>
            </a:r>
            <a:r>
              <a:rPr lang="en-US" i="1" dirty="0" smtClean="0">
                <a:solidFill>
                  <a:schemeClr val="bg1"/>
                </a:solidFill>
              </a:rPr>
              <a:t>Entombment</a:t>
            </a:r>
            <a:r>
              <a:rPr lang="en-US" dirty="0" smtClean="0">
                <a:solidFill>
                  <a:schemeClr val="bg1"/>
                </a:solidFill>
              </a:rPr>
              <a:t>, 1507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8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652" y="3458470"/>
            <a:ext cx="5098242" cy="3336029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132" name="Rectangle 1028"/>
          <p:cNvSpPr>
            <a:spLocks noChangeArrowheads="1"/>
          </p:cNvSpPr>
          <p:nvPr/>
        </p:nvSpPr>
        <p:spPr bwMode="auto">
          <a:xfrm>
            <a:off x="200509" y="3927213"/>
            <a:ext cx="3609144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bg1"/>
                </a:solidFill>
                <a:latin typeface="Arial" charset="0"/>
                <a:cs typeface="+mn-cs"/>
              </a:rPr>
              <a:t/>
            </a:r>
            <a:br>
              <a:rPr lang="en-US" sz="1000" dirty="0">
                <a:solidFill>
                  <a:schemeClr val="bg1"/>
                </a:solidFill>
                <a:latin typeface="Arial" charset="0"/>
                <a:cs typeface="+mn-cs"/>
              </a:rPr>
            </a:br>
            <a:endParaRPr lang="en-US" sz="1000" dirty="0">
              <a:solidFill>
                <a:schemeClr val="bg1"/>
              </a:solidFill>
              <a:latin typeface="Arial" charset="0"/>
            </a:endParaRPr>
          </a:p>
          <a:p>
            <a:pPr algn="r">
              <a:defRPr/>
            </a:pP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Maarten van </a:t>
            </a:r>
            <a:r>
              <a:rPr lang="en-US" sz="1600" dirty="0" err="1" smtClean="0">
                <a:solidFill>
                  <a:schemeClr val="bg1"/>
                </a:solidFill>
                <a:latin typeface="Arial" charset="0"/>
              </a:rPr>
              <a:t>Heemskerck</a:t>
            </a:r>
            <a:endParaRPr lang="en-US" sz="1600" dirty="0" smtClean="0">
              <a:solidFill>
                <a:schemeClr val="bg1"/>
              </a:solidFill>
              <a:latin typeface="Arial" charset="0"/>
            </a:endParaRPr>
          </a:p>
          <a:p>
            <a:pPr algn="r">
              <a:defRPr/>
            </a:pPr>
            <a:r>
              <a:rPr lang="en-US" sz="1600" i="1" dirty="0" smtClean="0">
                <a:solidFill>
                  <a:schemeClr val="bg1"/>
                </a:solidFill>
                <a:latin typeface="Arial" charset="0"/>
              </a:rPr>
              <a:t>St</a:t>
            </a:r>
            <a:r>
              <a:rPr lang="en-US" sz="1600" i="1" dirty="0">
                <a:solidFill>
                  <a:schemeClr val="bg1"/>
                </a:solidFill>
                <a:latin typeface="Arial" charset="0"/>
              </a:rPr>
              <a:t>. </a:t>
            </a:r>
            <a:r>
              <a:rPr lang="en-US" sz="1600" i="1" dirty="0" smtClean="0">
                <a:solidFill>
                  <a:schemeClr val="bg1"/>
                </a:solidFill>
                <a:latin typeface="Arial" charset="0"/>
              </a:rPr>
              <a:t>Peter</a:t>
            </a:r>
            <a:r>
              <a:rPr lang="en-US" sz="1600" i="1" dirty="0" smtClean="0">
                <a:solidFill>
                  <a:schemeClr val="bg1"/>
                </a:solidFill>
                <a:latin typeface="Arial"/>
              </a:rPr>
              <a:t>’</a:t>
            </a:r>
            <a:r>
              <a:rPr lang="en-US" sz="1600" i="1" dirty="0" smtClean="0">
                <a:solidFill>
                  <a:schemeClr val="bg1"/>
                </a:solidFill>
                <a:latin typeface="Arial" charset="0"/>
              </a:rPr>
              <a:t>s </a:t>
            </a:r>
            <a:r>
              <a:rPr lang="en-US" sz="1600" i="1" dirty="0">
                <a:solidFill>
                  <a:schemeClr val="bg1"/>
                </a:solidFill>
                <a:latin typeface="Arial" charset="0"/>
              </a:rPr>
              <a:t>Basilica under </a:t>
            </a:r>
            <a:r>
              <a:rPr lang="en-US" sz="1600" i="1" dirty="0" smtClean="0">
                <a:solidFill>
                  <a:schemeClr val="bg1"/>
                </a:solidFill>
                <a:latin typeface="Arial" charset="0"/>
              </a:rPr>
              <a:t>construction</a:t>
            </a: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 </a:t>
            </a:r>
          </a:p>
          <a:p>
            <a:pPr algn="r">
              <a:defRPr/>
            </a:pP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Drawing, mid</a:t>
            </a:r>
            <a:r>
              <a:rPr lang="en-US" sz="1600" dirty="0">
                <a:solidFill>
                  <a:schemeClr val="bg1"/>
                </a:solidFill>
                <a:latin typeface="Arial" charset="0"/>
              </a:rPr>
              <a:t>-16th century</a:t>
            </a:r>
          </a:p>
        </p:txBody>
      </p:sp>
      <p:pic>
        <p:nvPicPr>
          <p:cNvPr id="5" name="Picture 7" descr="AAFQMCX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9" y="185959"/>
            <a:ext cx="3809652" cy="304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79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tem_44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349" y="348834"/>
            <a:ext cx="4646925" cy="6174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19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tem_44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26" y="484635"/>
            <a:ext cx="4494721" cy="4131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" name="Picture 3" descr="item_446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520" y="802154"/>
            <a:ext cx="4241529" cy="4445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96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27" descr="item_440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3" y="1540316"/>
            <a:ext cx="8839061" cy="315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09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tem_44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377" y="1488970"/>
            <a:ext cx="4643222" cy="383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" name="Picture 3" descr="item_445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2" y="1097826"/>
            <a:ext cx="3693861" cy="457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92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em_43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85" y="481791"/>
            <a:ext cx="6938976" cy="526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38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tem_43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316" y="1136385"/>
            <a:ext cx="5147139" cy="3903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" name="Picture 2" descr="SCALA_ARCHIVES_103948836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61"/>
            <a:ext cx="3617482" cy="48359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053" y="5882464"/>
            <a:ext cx="292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Raphael, </a:t>
            </a:r>
            <a:r>
              <a:rPr lang="en-US" i="1" dirty="0" smtClean="0">
                <a:solidFill>
                  <a:srgbClr val="FFFFFF"/>
                </a:solidFill>
              </a:rPr>
              <a:t>Self-Portrait</a:t>
            </a:r>
            <a:r>
              <a:rPr lang="en-US" dirty="0" smtClean="0">
                <a:solidFill>
                  <a:srgbClr val="FFFFFF"/>
                </a:solidFill>
              </a:rPr>
              <a:t>, 1509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77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6371" name="Picture 3" descr="item_46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638"/>
            <a:ext cx="8282383" cy="614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25600" y="6423831"/>
            <a:ext cx="406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 </a:t>
            </a:r>
            <a:r>
              <a:rPr lang="en-US" i="1" dirty="0" err="1" smtClean="0">
                <a:solidFill>
                  <a:srgbClr val="FFFFFF"/>
                </a:solidFill>
              </a:rPr>
              <a:t>Disputa</a:t>
            </a:r>
            <a:r>
              <a:rPr lang="en-US" i="1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(Theology) 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3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1026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pic>
        <p:nvPicPr>
          <p:cNvPr id="168963" name="Picture 1027" descr="item_46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17463"/>
            <a:ext cx="9190038" cy="682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8964" name="Oval 1028"/>
          <p:cNvSpPr>
            <a:spLocks noChangeArrowheads="1"/>
          </p:cNvSpPr>
          <p:nvPr/>
        </p:nvSpPr>
        <p:spPr bwMode="auto">
          <a:xfrm>
            <a:off x="2438400" y="-1600200"/>
            <a:ext cx="4038600" cy="3810000"/>
          </a:xfrm>
          <a:prstGeom prst="ellips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8965" name="Oval 1029"/>
          <p:cNvSpPr>
            <a:spLocks noChangeArrowheads="1"/>
          </p:cNvSpPr>
          <p:nvPr/>
        </p:nvSpPr>
        <p:spPr bwMode="auto">
          <a:xfrm>
            <a:off x="3657600" y="1895475"/>
            <a:ext cx="1638300" cy="1657350"/>
          </a:xfrm>
          <a:prstGeom prst="ellips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8966" name="Oval 1030"/>
          <p:cNvSpPr>
            <a:spLocks noChangeArrowheads="1"/>
          </p:cNvSpPr>
          <p:nvPr/>
        </p:nvSpPr>
        <p:spPr bwMode="auto">
          <a:xfrm>
            <a:off x="4191000" y="3476625"/>
            <a:ext cx="647700" cy="628650"/>
          </a:xfrm>
          <a:prstGeom prst="ellips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8967" name="Oval 1031"/>
          <p:cNvSpPr>
            <a:spLocks noChangeArrowheads="1"/>
          </p:cNvSpPr>
          <p:nvPr/>
        </p:nvSpPr>
        <p:spPr bwMode="auto">
          <a:xfrm>
            <a:off x="4400550" y="4438650"/>
            <a:ext cx="228600" cy="228600"/>
          </a:xfrm>
          <a:prstGeom prst="ellips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8968" name="Rectangle 1032"/>
          <p:cNvSpPr>
            <a:spLocks noChangeArrowheads="1"/>
          </p:cNvSpPr>
          <p:nvPr/>
        </p:nvSpPr>
        <p:spPr bwMode="auto">
          <a:xfrm>
            <a:off x="3933825" y="4876800"/>
            <a:ext cx="1143000" cy="685800"/>
          </a:xfrm>
          <a:prstGeom prst="rect">
            <a:avLst/>
          </a:prstGeom>
          <a:noFill/>
          <a:ln w="57150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8969" name="Line 1033"/>
          <p:cNvSpPr>
            <a:spLocks noChangeShapeType="1"/>
          </p:cNvSpPr>
          <p:nvPr/>
        </p:nvSpPr>
        <p:spPr bwMode="auto">
          <a:xfrm>
            <a:off x="4457700" y="0"/>
            <a:ext cx="76200" cy="6858000"/>
          </a:xfrm>
          <a:prstGeom prst="line">
            <a:avLst/>
          </a:prstGeom>
          <a:noFill/>
          <a:ln w="571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1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1026" descr="item_46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90038" cy="682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8419" name="Rectangle 1027" hidden="1"/>
          <p:cNvSpPr>
            <a:spLocks noGrp="1" noChangeArrowheads="1"/>
          </p:cNvSpPr>
          <p:nvPr>
            <p:ph type="title"/>
          </p:nvPr>
        </p:nvSpPr>
        <p:spPr>
          <a:xfrm>
            <a:off x="733425" y="609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88420" name="Oval 1028"/>
          <p:cNvSpPr>
            <a:spLocks noChangeArrowheads="1"/>
          </p:cNvSpPr>
          <p:nvPr/>
        </p:nvSpPr>
        <p:spPr bwMode="auto">
          <a:xfrm>
            <a:off x="3714750" y="1895475"/>
            <a:ext cx="1638300" cy="1657350"/>
          </a:xfrm>
          <a:prstGeom prst="ellips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8421" name="Oval 1029"/>
          <p:cNvSpPr>
            <a:spLocks noChangeArrowheads="1"/>
          </p:cNvSpPr>
          <p:nvPr/>
        </p:nvSpPr>
        <p:spPr bwMode="auto">
          <a:xfrm>
            <a:off x="4210050" y="3476625"/>
            <a:ext cx="647700" cy="628650"/>
          </a:xfrm>
          <a:prstGeom prst="ellips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8422" name="Oval 1030"/>
          <p:cNvSpPr>
            <a:spLocks noChangeArrowheads="1"/>
          </p:cNvSpPr>
          <p:nvPr/>
        </p:nvSpPr>
        <p:spPr bwMode="auto">
          <a:xfrm>
            <a:off x="4438650" y="4438650"/>
            <a:ext cx="228600" cy="228600"/>
          </a:xfrm>
          <a:prstGeom prst="ellips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8423" name="Rectangle 1031"/>
          <p:cNvSpPr>
            <a:spLocks noChangeArrowheads="1"/>
          </p:cNvSpPr>
          <p:nvPr/>
        </p:nvSpPr>
        <p:spPr bwMode="auto">
          <a:xfrm>
            <a:off x="3981450" y="4876800"/>
            <a:ext cx="1143000" cy="685800"/>
          </a:xfrm>
          <a:prstGeom prst="rect">
            <a:avLst/>
          </a:prstGeom>
          <a:noFill/>
          <a:ln w="57150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8424" name="Line 1032"/>
          <p:cNvSpPr>
            <a:spLocks noChangeShapeType="1"/>
          </p:cNvSpPr>
          <p:nvPr/>
        </p:nvSpPr>
        <p:spPr bwMode="auto">
          <a:xfrm>
            <a:off x="4495800" y="0"/>
            <a:ext cx="76200" cy="6858000"/>
          </a:xfrm>
          <a:prstGeom prst="line">
            <a:avLst/>
          </a:prstGeom>
          <a:noFill/>
          <a:ln w="5715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8425" name="Oval 1033"/>
          <p:cNvSpPr>
            <a:spLocks noChangeArrowheads="1"/>
          </p:cNvSpPr>
          <p:nvPr/>
        </p:nvSpPr>
        <p:spPr bwMode="auto">
          <a:xfrm>
            <a:off x="2724150" y="-1447800"/>
            <a:ext cx="3581400" cy="3352800"/>
          </a:xfrm>
          <a:prstGeom prst="ellips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8426" name="Line 1034"/>
          <p:cNvSpPr>
            <a:spLocks noChangeShapeType="1"/>
          </p:cNvSpPr>
          <p:nvPr/>
        </p:nvSpPr>
        <p:spPr bwMode="auto">
          <a:xfrm flipH="1">
            <a:off x="4086225" y="4648200"/>
            <a:ext cx="457200" cy="182880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8427" name="Line 1035"/>
          <p:cNvSpPr>
            <a:spLocks noChangeShapeType="1"/>
          </p:cNvSpPr>
          <p:nvPr/>
        </p:nvSpPr>
        <p:spPr bwMode="auto">
          <a:xfrm>
            <a:off x="4552950" y="4648200"/>
            <a:ext cx="514350" cy="182880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8428" name="Line 1036"/>
          <p:cNvSpPr>
            <a:spLocks noChangeShapeType="1"/>
          </p:cNvSpPr>
          <p:nvPr/>
        </p:nvSpPr>
        <p:spPr bwMode="auto">
          <a:xfrm flipV="1">
            <a:off x="3124200" y="4648200"/>
            <a:ext cx="1419225" cy="182880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8429" name="Line 1037"/>
          <p:cNvSpPr>
            <a:spLocks noChangeShapeType="1"/>
          </p:cNvSpPr>
          <p:nvPr/>
        </p:nvSpPr>
        <p:spPr bwMode="auto">
          <a:xfrm>
            <a:off x="4552950" y="4619625"/>
            <a:ext cx="1466850" cy="182880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8430" name="Line 1038"/>
          <p:cNvSpPr>
            <a:spLocks noChangeShapeType="1"/>
          </p:cNvSpPr>
          <p:nvPr/>
        </p:nvSpPr>
        <p:spPr bwMode="auto">
          <a:xfrm flipH="1">
            <a:off x="2200275" y="4581525"/>
            <a:ext cx="2352675" cy="1876425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8431" name="Line 1039"/>
          <p:cNvSpPr>
            <a:spLocks noChangeShapeType="1"/>
          </p:cNvSpPr>
          <p:nvPr/>
        </p:nvSpPr>
        <p:spPr bwMode="auto">
          <a:xfrm>
            <a:off x="4543425" y="4581525"/>
            <a:ext cx="2447925" cy="1905000"/>
          </a:xfrm>
          <a:prstGeom prst="line">
            <a:avLst/>
          </a:prstGeom>
          <a:noFill/>
          <a:ln w="285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64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ERNSHEIMIG_1031316226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1" y="3550885"/>
            <a:ext cx="4137589" cy="2994095"/>
          </a:xfrm>
          <a:prstGeom prst="rect">
            <a:avLst/>
          </a:prstGeom>
        </p:spPr>
      </p:pic>
      <p:pic>
        <p:nvPicPr>
          <p:cNvPr id="4" name="Picture 3" descr="gern_038224_post.fpx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99" y="3178185"/>
            <a:ext cx="2451924" cy="34902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928" y="3054697"/>
            <a:ext cx="506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     Raphael, Three studies for </a:t>
            </a:r>
            <a:r>
              <a:rPr lang="en-US" i="1" dirty="0" smtClean="0">
                <a:solidFill>
                  <a:srgbClr val="FFFFFF"/>
                </a:solidFill>
              </a:rPr>
              <a:t>The Entombmen</a:t>
            </a:r>
            <a:r>
              <a:rPr lang="en-US" i="1" dirty="0">
                <a:solidFill>
                  <a:srgbClr val="FFFFFF"/>
                </a:solidFill>
              </a:rPr>
              <a:t>t</a:t>
            </a:r>
            <a:r>
              <a:rPr lang="en-US" dirty="0" smtClean="0">
                <a:solidFill>
                  <a:srgbClr val="FFFFFF"/>
                </a:solidFill>
              </a:rPr>
              <a:t>  </a:t>
            </a:r>
          </a:p>
        </p:txBody>
      </p:sp>
      <p:pic>
        <p:nvPicPr>
          <p:cNvPr id="5" name="Picture 4" descr="SCALA_ARCHIVES_103977995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6" y="0"/>
            <a:ext cx="2820051" cy="2902243"/>
          </a:xfrm>
          <a:prstGeom prst="rect">
            <a:avLst/>
          </a:prstGeom>
        </p:spPr>
      </p:pic>
      <p:pic>
        <p:nvPicPr>
          <p:cNvPr id="6" name="Picture 4" descr="AGERNSHEIMIG_103131523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685" y="144104"/>
            <a:ext cx="3224839" cy="285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4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HSC_ORPHANS_10713135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97" y="217249"/>
            <a:ext cx="4097493" cy="61432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2446" y="5130443"/>
            <a:ext cx="4141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Leonardo da Vinci </a:t>
            </a:r>
          </a:p>
          <a:p>
            <a:r>
              <a:rPr lang="en-US" i="1" dirty="0" smtClean="0">
                <a:solidFill>
                  <a:srgbClr val="FFFFFF"/>
                </a:solidFill>
              </a:rPr>
              <a:t>Vitruvian Man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c. 1485-90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5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27" descr="item_440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3" y="1540316"/>
            <a:ext cx="8839061" cy="3152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5450" y="183826"/>
            <a:ext cx="78070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“Raphael’s fresco registers both a moment of classical perfection and its incipient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disintegration, as it figures, quite literally (and precociously), a fundamental shift </a:t>
            </a:r>
          </a:p>
          <a:p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n the Renaissance conception of the artist and his art” 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										- David </a:t>
            </a:r>
            <a:r>
              <a:rPr lang="en-US" dirty="0" err="1" smtClean="0">
                <a:solidFill>
                  <a:schemeClr val="bg1"/>
                </a:solidFill>
              </a:rPr>
              <a:t>Rosand</a:t>
            </a:r>
            <a:r>
              <a:rPr lang="en-US" dirty="0" smtClean="0">
                <a:solidFill>
                  <a:schemeClr val="bg1"/>
                </a:solidFill>
              </a:rPr>
              <a:t>, p. 215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7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tem_45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51" y="369906"/>
            <a:ext cx="4986483" cy="587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02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item_44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76" y="133693"/>
            <a:ext cx="3164759" cy="2909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Picture 1027" descr="item_1384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986" y="133693"/>
            <a:ext cx="2777830" cy="401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3" descr="920632614852_041"/>
          <p:cNvPicPr preferRelativeResize="0"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040" y="3425866"/>
            <a:ext cx="2166695" cy="3281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3" descr="item_438"/>
          <p:cNvPicPr preferRelativeResize="0"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187" y="4388359"/>
            <a:ext cx="3221223" cy="2319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8741" y="4662521"/>
            <a:ext cx="2272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Raphael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Portrait of Cardinal </a:t>
            </a:r>
            <a:endParaRPr lang="en-US" i="1" dirty="0" smtClean="0">
              <a:solidFill>
                <a:schemeClr val="bg1"/>
              </a:solidFill>
            </a:endParaRPr>
          </a:p>
          <a:p>
            <a:r>
              <a:rPr lang="en-US" i="1" dirty="0" err="1" smtClean="0">
                <a:solidFill>
                  <a:schemeClr val="bg1"/>
                </a:solidFill>
              </a:rPr>
              <a:t>Tommaso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Inghirami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c. 1510-1514</a:t>
            </a:r>
            <a:endParaRPr lang="en-US" dirty="0">
              <a:solidFill>
                <a:srgbClr val="333333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037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pic>
        <p:nvPicPr>
          <p:cNvPr id="118787" name="Picture 3" descr="item_45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2" y="849446"/>
            <a:ext cx="3951455" cy="465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Picture 3" descr="item_437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842" y="1417638"/>
            <a:ext cx="4521394" cy="342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2415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MICO_MINIAPOLIS_10382449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01" y="518487"/>
            <a:ext cx="3856794" cy="5031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94841" y="5549515"/>
            <a:ext cx="15881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Albrecht </a:t>
            </a:r>
            <a:r>
              <a:rPr lang="en-US" dirty="0" err="1" smtClean="0">
                <a:solidFill>
                  <a:srgbClr val="FFFFFF"/>
                </a:solidFill>
              </a:rPr>
              <a:t>Dürer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</a:p>
          <a:p>
            <a:r>
              <a:rPr lang="en-US" i="1" dirty="0" smtClean="0">
                <a:solidFill>
                  <a:srgbClr val="FFFFFF"/>
                </a:solidFill>
              </a:rPr>
              <a:t>Melancholia I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Engraving</a:t>
            </a:r>
            <a:r>
              <a:rPr lang="en-US" i="1" dirty="0" smtClean="0">
                <a:solidFill>
                  <a:srgbClr val="FFFFFF"/>
                </a:solidFill>
              </a:rPr>
              <a:t>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1514</a:t>
            </a:r>
          </a:p>
          <a:p>
            <a:endParaRPr lang="en-US" i="1" dirty="0">
              <a:solidFill>
                <a:srgbClr val="FFFFFF"/>
              </a:solidFill>
            </a:endParaRPr>
          </a:p>
        </p:txBody>
      </p:sp>
      <p:pic>
        <p:nvPicPr>
          <p:cNvPr id="5" name="Picture 3" descr="item_45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2" y="849446"/>
            <a:ext cx="3951455" cy="465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05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20632614851_6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82" y="584905"/>
            <a:ext cx="3909035" cy="53801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410" y="5965082"/>
            <a:ext cx="367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Michelangelo, Sistine Chapel Ceiling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dirty="0" smtClean="0">
                <a:solidFill>
                  <a:srgbClr val="FFFFFF"/>
                </a:solidFill>
              </a:rPr>
              <a:t>Jeremiah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3" descr="item_45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0" y="752020"/>
            <a:ext cx="4224965" cy="498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88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MNIG_103132590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94" y="450026"/>
            <a:ext cx="4040885" cy="51084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5553" y="5390942"/>
            <a:ext cx="30028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Delacroix</a:t>
            </a:r>
          </a:p>
          <a:p>
            <a:r>
              <a:rPr lang="en-US" i="1" dirty="0" smtClean="0">
                <a:solidFill>
                  <a:schemeClr val="bg1"/>
                </a:solidFill>
              </a:rPr>
              <a:t>Michelangelo in his Studio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c. 1850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3" descr="item_45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2" y="849446"/>
            <a:ext cx="3951455" cy="465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37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LA_ARCHIVES_10397799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3" y="1148544"/>
            <a:ext cx="4637207" cy="4772361"/>
          </a:xfrm>
          <a:prstGeom prst="rect">
            <a:avLst/>
          </a:prstGeom>
        </p:spPr>
      </p:pic>
      <p:pic>
        <p:nvPicPr>
          <p:cNvPr id="3" name="Picture 2" descr="HCOLUMBIA_1142120126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94" y="167617"/>
            <a:ext cx="3568363" cy="603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7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83912">
            <a:off x="33338" y="-3175"/>
            <a:ext cx="50911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19" y="2173288"/>
            <a:ext cx="5334000" cy="415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820" name="Text Box 4"/>
          <p:cNvSpPr txBox="1">
            <a:spLocks noChangeArrowheads="1"/>
          </p:cNvSpPr>
          <p:nvPr/>
        </p:nvSpPr>
        <p:spPr bwMode="auto">
          <a:xfrm>
            <a:off x="4778774" y="283563"/>
            <a:ext cx="34068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Plan of the Papal Apartments</a:t>
            </a:r>
          </a:p>
          <a:p>
            <a:pPr eaLnBrk="0" hangingPunct="0"/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(4) Stanza </a:t>
            </a:r>
            <a:r>
              <a:rPr lang="en-US" dirty="0" err="1" smtClean="0">
                <a:solidFill>
                  <a:schemeClr val="bg1"/>
                </a:solidFill>
                <a:latin typeface="Arial" charset="0"/>
              </a:rPr>
              <a:t>della</a:t>
            </a:r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charset="0"/>
              </a:rPr>
              <a:t>Segnatura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0044" y="1249958"/>
            <a:ext cx="3408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  <a:latin typeface="Arial" charset="0"/>
            </a:endParaRPr>
          </a:p>
          <a:p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   Plan 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of the Vatican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8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74" y="350942"/>
            <a:ext cx="7359455" cy="5651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8128" y="6283541"/>
            <a:ext cx="233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    Rome, the Vatican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47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10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8" y="60616"/>
            <a:ext cx="5937578" cy="330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67" name="Picture 1027" descr="920632614852_01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5" y="3362325"/>
            <a:ext cx="4584700" cy="326866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4868" name="Picture 1028" descr="920632614852_020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371850"/>
            <a:ext cx="4495800" cy="326548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4869" name="Text Box 1029"/>
          <p:cNvSpPr txBox="1">
            <a:spLocks noChangeArrowheads="1"/>
          </p:cNvSpPr>
          <p:nvPr/>
        </p:nvSpPr>
        <p:spPr bwMode="auto">
          <a:xfrm>
            <a:off x="6633474" y="60325"/>
            <a:ext cx="240575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600" dirty="0">
                <a:solidFill>
                  <a:schemeClr val="bg1"/>
                </a:solidFill>
                <a:latin typeface="Arial" charset="0"/>
              </a:rPr>
              <a:t>Raphael, Stanza </a:t>
            </a:r>
            <a:r>
              <a:rPr lang="en-US" sz="1600" dirty="0" err="1">
                <a:solidFill>
                  <a:schemeClr val="bg1"/>
                </a:solidFill>
                <a:latin typeface="Arial" charset="0"/>
              </a:rPr>
              <a:t>della</a:t>
            </a:r>
            <a:r>
              <a:rPr lang="en-US" sz="16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charset="0"/>
              </a:rPr>
              <a:t>Segnatura</a:t>
            </a: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, </a:t>
            </a:r>
            <a:r>
              <a:rPr lang="en-US" sz="1600" dirty="0">
                <a:solidFill>
                  <a:schemeClr val="bg1"/>
                </a:solidFill>
                <a:latin typeface="Arial" charset="0"/>
              </a:rPr>
              <a:t>1508-</a:t>
            </a: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12</a:t>
            </a:r>
            <a:endParaRPr lang="en-US" sz="16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60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AFQMCX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4" y="317457"/>
            <a:ext cx="7576094" cy="605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60044" y="6367809"/>
            <a:ext cx="442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School of Athens </a:t>
            </a:r>
            <a:r>
              <a:rPr lang="en-US" dirty="0" smtClean="0">
                <a:solidFill>
                  <a:srgbClr val="FFFFFF"/>
                </a:solidFill>
              </a:rPr>
              <a:t>(Philosophy)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0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27" descr="item_45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1" y="533316"/>
            <a:ext cx="8777493" cy="56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26107" y="6311788"/>
            <a:ext cx="398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FFFF"/>
                </a:solidFill>
              </a:rPr>
              <a:t>Parnassus </a:t>
            </a:r>
            <a:r>
              <a:rPr lang="en-US" dirty="0" smtClean="0">
                <a:solidFill>
                  <a:srgbClr val="FFFFFF"/>
                </a:solidFill>
              </a:rPr>
              <a:t>(Poetry) 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46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920632614852_012.jp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29.jp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33.jp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66.jp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44.jp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42.jp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46.jp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40.jp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41.jp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45.jp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37.j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920632614852_020.jp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37.jp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64.jp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64.jp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64.jp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40.jp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53.jp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42.jp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1384.jp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920632614852_041.jp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38.j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54.jp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53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37.jp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53.jp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53.jp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53.j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64.jp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17.jp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65.jp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1392.jp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20.j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HOTO" val="TRUE"/>
  <p:tag name="FILENAME" val="D:\usr\local\home\Robert\arthum_082603\1200\raphael\item_459.jp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4916</TotalTime>
  <Words>187</Words>
  <Application>Microsoft Macintosh PowerPoint</Application>
  <PresentationFormat>On-screen Show (4:3)</PresentationFormat>
  <Paragraphs>53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MASTERPIECES OF WESTERN ART Art Humanities W1121 Section 15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Frederique Baumgartner</dc:creator>
  <cp:lastModifiedBy>Frederique Baumgartner</cp:lastModifiedBy>
  <cp:revision>388</cp:revision>
  <cp:lastPrinted>2013-02-20T18:19:11Z</cp:lastPrinted>
  <dcterms:created xsi:type="dcterms:W3CDTF">2011-09-06T21:25:32Z</dcterms:created>
  <dcterms:modified xsi:type="dcterms:W3CDTF">2013-02-20T21:18:40Z</dcterms:modified>
</cp:coreProperties>
</file>